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7"/>
  </p:notesMasterIdLst>
  <p:sldIdLst>
    <p:sldId id="274" r:id="rId2"/>
    <p:sldId id="330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7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31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9D9"/>
    <a:srgbClr val="E8E4E4"/>
    <a:srgbClr val="0079C1"/>
    <a:srgbClr val="177EC5"/>
    <a:srgbClr val="404040"/>
    <a:srgbClr val="F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3397" autoAdjust="0"/>
  </p:normalViewPr>
  <p:slideViewPr>
    <p:cSldViewPr snapToGrid="0" snapToObjects="1">
      <p:cViewPr varScale="1">
        <p:scale>
          <a:sx n="70" d="100"/>
          <a:sy n="70" d="100"/>
        </p:scale>
        <p:origin x="953" y="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85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A21E-28F9-429C-875C-CFE3ACB8D770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2B9C4-3265-4C64-80EB-D0107FD08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8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79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1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31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44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47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71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67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88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4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Communicate via networks, may offer </a:t>
            </a:r>
          </a:p>
          <a:p>
            <a:r>
              <a:rPr lang="en-US" dirty="0"/>
              <a:t>An opinionated service-oriented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02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70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91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25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76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78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8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05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88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request synchronous to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1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89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5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40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57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28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02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626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1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37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39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98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6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11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93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64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89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300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3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057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16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2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186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2B9C4-3265-4C64-80EB-D0107FD0897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75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7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6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D01E0-3553-4262-B650-D6593047DC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2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36004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0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1"/>
            </p:custDataLst>
          </p:nvPr>
        </p:nvSpPr>
        <p:spPr>
          <a:xfrm flipV="1">
            <a:off x="0" y="3431458"/>
            <a:ext cx="12192000" cy="34265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9C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3431461"/>
            <a:ext cx="12192000" cy="1362075"/>
          </a:xfrm>
          <a:noFill/>
        </p:spPr>
        <p:txBody>
          <a:bodyPr anchor="ctr"/>
          <a:lstStyle>
            <a:lvl1pPr algn="ctr">
              <a:defRPr sz="4000" b="0" strike="noStrike" cap="none" normalizeH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1120D0-B48E-4C15-8580-508ADC61B344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FF19C-4398-4026-9B80-6CFE01FE6F97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EE8BA-709B-4483-B067-14C7440C356C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2D779-6BEB-4174-9335-01734397D39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21E68-5B5F-4292-B4B1-ADE8509A5C3F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EBE229-BCFA-4D35-94A5-00725EAD553D}"/>
              </a:ext>
            </a:extLst>
          </p:cNvPr>
          <p:cNvSpPr txBox="1"/>
          <p:nvPr userDrawn="1"/>
        </p:nvSpPr>
        <p:spPr>
          <a:xfrm>
            <a:off x="838200" y="6391922"/>
            <a:ext cx="1332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jbogard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44DB1-568E-4964-A02F-CCDCEAA70EF3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44DB1-568E-4964-A02F-CCDCEAA70EF3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CE939-0FF0-4622-80D4-F7CCF5AA2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12" r:id="rId8"/>
    <p:sldLayoutId id="2147483708" r:id="rId9"/>
    <p:sldLayoutId id="2147483709" r:id="rId10"/>
    <p:sldLayoutId id="2147483710" r:id="rId11"/>
    <p:sldLayoutId id="2147483711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nsolas" charset="0"/>
          <a:ea typeface="Consolas" charset="0"/>
          <a:cs typeface="Consola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gif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5400" dirty="0"/>
              <a:t>Effective Microservice Communication and Conversation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014" y="4728181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5887" y="5187994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87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How do we fulfill an order?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Transaction no longer synchronous</a:t>
            </a:r>
          </a:p>
          <a:p>
            <a:endParaRPr lang="en-US" sz="2400" dirty="0"/>
          </a:p>
          <a:p>
            <a:r>
              <a:rPr lang="en-US" sz="2400" dirty="0"/>
              <a:t>How do later steps know what to do?</a:t>
            </a:r>
          </a:p>
          <a:p>
            <a:endParaRPr lang="en-US" sz="2400" dirty="0"/>
          </a:p>
          <a:p>
            <a:r>
              <a:rPr lang="en-US" sz="2400" dirty="0"/>
              <a:t>How do we know when we’re done?</a:t>
            </a:r>
          </a:p>
          <a:p>
            <a:endParaRPr lang="en-US" sz="2400" dirty="0"/>
          </a:p>
          <a:p>
            <a:r>
              <a:rPr lang="en-US" sz="2400" dirty="0"/>
              <a:t>Solution: messaging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304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Information needed from customer: what food you want</a:t>
            </a:r>
          </a:p>
          <a:p>
            <a:endParaRPr lang="en-US" dirty="0"/>
          </a:p>
          <a:p>
            <a:r>
              <a:rPr lang="en-US" dirty="0"/>
              <a:t>Need to know how to notify customer that order is ready</a:t>
            </a:r>
          </a:p>
          <a:p>
            <a:endParaRPr lang="en-US" dirty="0"/>
          </a:p>
          <a:p>
            <a:r>
              <a:rPr lang="en-US" dirty="0"/>
              <a:t>Synchronous – Cashier and customer blocked during interaction</a:t>
            </a:r>
          </a:p>
          <a:p>
            <a:endParaRPr lang="en-US" dirty="0"/>
          </a:p>
          <a:p>
            <a:r>
              <a:rPr lang="en-US" dirty="0"/>
              <a:t>Non-durable – order is requested verbally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9012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interaction: placing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1259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Used?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4820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>
            <a:off x="6656444" y="3113755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71553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interactions: how to manage?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Durable or non-durable?</a:t>
            </a:r>
          </a:p>
          <a:p>
            <a:endParaRPr lang="en-US" dirty="0"/>
          </a:p>
          <a:p>
            <a:r>
              <a:rPr lang="en-US" dirty="0"/>
              <a:t>Who manages the steps?</a:t>
            </a:r>
          </a:p>
          <a:p>
            <a:endParaRPr lang="en-US" dirty="0"/>
          </a:p>
          <a:p>
            <a:r>
              <a:rPr lang="en-US" dirty="0"/>
              <a:t>How do we manage failures?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ounded Rectangle 20"/>
          <p:cNvSpPr/>
          <p:nvPr/>
        </p:nvSpPr>
        <p:spPr>
          <a:xfrm>
            <a:off x="7035408" y="2848201"/>
            <a:ext cx="2736517" cy="478901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509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4868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Request/Response?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…?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bleep bloop I’m busy</a:t>
            </a:r>
          </a:p>
        </p:txBody>
      </p:sp>
    </p:spTree>
    <p:extLst>
      <p:ext uri="{BB962C8B-B14F-4D97-AF65-F5344CB8AC3E}">
        <p14:creationId xmlns:p14="http://schemas.microsoft.com/office/powerpoint/2010/main" val="15443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Retry?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HTTP/1.1 503 Service Unavailable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bleep bloop I’m busy</a:t>
            </a:r>
          </a:p>
        </p:txBody>
      </p:sp>
    </p:spTree>
    <p:extLst>
      <p:ext uri="{BB962C8B-B14F-4D97-AF65-F5344CB8AC3E}">
        <p14:creationId xmlns:p14="http://schemas.microsoft.com/office/powerpoint/2010/main" val="256238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Request/Response with Retry?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 (jeez)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ok now </a:t>
            </a:r>
            <a:r>
              <a:rPr lang="en-US" sz="1050" dirty="0" err="1">
                <a:solidFill>
                  <a:schemeClr val="tx1"/>
                </a:solidFill>
              </a:rPr>
              <a:t>i</a:t>
            </a:r>
            <a:r>
              <a:rPr lang="en-US" sz="1050" dirty="0">
                <a:solidFill>
                  <a:schemeClr val="tx1"/>
                </a:solidFill>
              </a:rPr>
              <a:t> can do it</a:t>
            </a:r>
          </a:p>
        </p:txBody>
      </p:sp>
    </p:spTree>
    <p:extLst>
      <p:ext uri="{BB962C8B-B14F-4D97-AF65-F5344CB8AC3E}">
        <p14:creationId xmlns:p14="http://schemas.microsoft.com/office/powerpoint/2010/main" val="67299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AE464-268B-4734-96C5-9A6219E6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/>
              <a:t>Microservice:</a:t>
            </a:r>
            <a:br>
              <a:rPr lang="en-US" b="1" dirty="0"/>
            </a:br>
            <a:br>
              <a:rPr lang="en-US" dirty="0"/>
            </a:br>
            <a:r>
              <a:rPr lang="en-US" sz="4900" dirty="0"/>
              <a:t>An independently deployable service modeled around a business domain.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6DBC-A621-46EF-A653-B561C2482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8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Idempotency and exactly-once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HTTP/1.1 200 OK (jeez)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was that the same order?</a:t>
            </a:r>
          </a:p>
        </p:txBody>
      </p:sp>
    </p:spTree>
    <p:extLst>
      <p:ext uri="{BB962C8B-B14F-4D97-AF65-F5344CB8AC3E}">
        <p14:creationId xmlns:p14="http://schemas.microsoft.com/office/powerpoint/2010/main" val="38984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Fire-and-forget?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 : “/order/24”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HTTP/1.1 202 Accepted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ounded Rectangle 3"/>
          <p:cNvSpPr/>
          <p:nvPr/>
        </p:nvSpPr>
        <p:spPr>
          <a:xfrm rot="14849496">
            <a:off x="6901437" y="2702243"/>
            <a:ext cx="508819" cy="104769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Cloud Callout 18">
            <a:extLst>
              <a:ext uri="{FF2B5EF4-FFF2-40B4-BE49-F238E27FC236}">
                <a16:creationId xmlns:a16="http://schemas.microsoft.com/office/drawing/2014/main" id="{F2FC6347-7C25-4071-9D3C-A8A9BE4357EB}"/>
              </a:ext>
            </a:extLst>
          </p:cNvPr>
          <p:cNvSpPr/>
          <p:nvPr/>
        </p:nvSpPr>
        <p:spPr>
          <a:xfrm>
            <a:off x="7294309" y="2112945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gotcha thanks</a:t>
            </a:r>
          </a:p>
        </p:txBody>
      </p:sp>
    </p:spTree>
    <p:extLst>
      <p:ext uri="{BB962C8B-B14F-4D97-AF65-F5344CB8AC3E}">
        <p14:creationId xmlns:p14="http://schemas.microsoft.com/office/powerpoint/2010/main" val="415448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Flow IRL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01" y="2125270"/>
            <a:ext cx="4309751" cy="323231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93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Slip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SEND Dress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“Steps”: [“Dress”, 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“Grill”,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    “Pack”]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8EF95-6A33-481A-A99D-8462B579B79A}"/>
              </a:ext>
            </a:extLst>
          </p:cNvPr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352978-6C66-44C5-A081-BF971DFBD1B1}"/>
              </a:ext>
            </a:extLst>
          </p:cNvPr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83CF22-3296-49D8-BE35-9786C14F508A}"/>
              </a:ext>
            </a:extLst>
          </p:cNvPr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F8C63F-ED13-4AE6-AA1F-A08FBDB58E73}"/>
              </a:ext>
            </a:extLst>
          </p:cNvPr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1AF3707-8294-4A4A-911D-F787DF257FFF}"/>
              </a:ext>
            </a:extLst>
          </p:cNvPr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77B9FD-005C-48A7-854C-848DA3ABF28C}"/>
              </a:ext>
            </a:extLst>
          </p:cNvPr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E7C752-BE91-41F0-8973-1C53C06D56EA}"/>
              </a:ext>
            </a:extLst>
          </p:cNvPr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EA4582-DF44-4BF9-8256-1F9EDF308EAA}"/>
              </a:ext>
            </a:extLst>
          </p:cNvPr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006B63-1404-426F-B705-EB1791215327}"/>
              </a:ext>
            </a:extLst>
          </p:cNvPr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A21616-3FFE-4C1D-B70A-A4294D1A0BFC}"/>
              </a:ext>
            </a:extLst>
          </p:cNvPr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AECFCF-A6A2-4BD0-B680-5BB12339BF1C}"/>
              </a:ext>
            </a:extLst>
          </p:cNvPr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808EDC-CFBA-4987-89E3-A454E696CDA0}"/>
              </a:ext>
            </a:extLst>
          </p:cNvPr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FDC65C-CB61-497E-9F2F-05D594835FC6}"/>
              </a:ext>
            </a:extLst>
          </p:cNvPr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AA573E-2B29-4007-B7DC-7BDEE16D8352}"/>
              </a:ext>
            </a:extLst>
          </p:cNvPr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E07122-8DF8-4E87-867D-CBF727B7ACE3}"/>
              </a:ext>
            </a:extLst>
          </p:cNvPr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809920-0542-4D3B-A81D-02B2B563E977}"/>
              </a:ext>
            </a:extLst>
          </p:cNvPr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16F07F-A24A-4C3F-B650-F0F6BFDB04E7}"/>
              </a:ext>
            </a:extLst>
          </p:cNvPr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579AA0-1A9C-438C-9D15-B93F6CD27629}"/>
              </a:ext>
            </a:extLst>
          </p:cNvPr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8C92C9B-6A4D-4EDD-B746-97AB03027513}"/>
              </a:ext>
            </a:extLst>
          </p:cNvPr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80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backlogs of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Queues for each step</a:t>
            </a:r>
          </a:p>
          <a:p>
            <a:endParaRPr lang="en-US" dirty="0"/>
          </a:p>
          <a:p>
            <a:r>
              <a:rPr lang="en-US" dirty="0"/>
              <a:t>Asynchronous, durable messages allow temporal decoupling</a:t>
            </a:r>
          </a:p>
          <a:p>
            <a:endParaRPr lang="en-US" dirty="0"/>
          </a:p>
          <a:p>
            <a:r>
              <a:rPr lang="en-US" dirty="0"/>
              <a:t>Independence maintained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910853" y="2791365"/>
            <a:ext cx="325387" cy="8074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11652" y="2687072"/>
            <a:ext cx="1028010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553909" y="2786740"/>
            <a:ext cx="595008" cy="6398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476371" y="3663780"/>
            <a:ext cx="182167" cy="36892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26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clock, small&#10;&#10;Description automatically generated">
            <a:extLst>
              <a:ext uri="{FF2B5EF4-FFF2-40B4-BE49-F238E27FC236}">
                <a16:creationId xmlns:a16="http://schemas.microsoft.com/office/drawing/2014/main" id="{3B648FA9-A493-4FE9-A01D-15370D0F1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749" y="1396314"/>
            <a:ext cx="7634502" cy="40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36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Chains?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Many steps are independent</a:t>
            </a:r>
          </a:p>
          <a:p>
            <a:endParaRPr lang="en-US" dirty="0"/>
          </a:p>
          <a:p>
            <a:r>
              <a:rPr lang="en-US" dirty="0"/>
              <a:t>Some are not</a:t>
            </a:r>
          </a:p>
          <a:p>
            <a:endParaRPr lang="en-US" dirty="0"/>
          </a:p>
          <a:p>
            <a:r>
              <a:rPr lang="en-US" dirty="0"/>
              <a:t>Steps vary per order</a:t>
            </a:r>
          </a:p>
          <a:p>
            <a:endParaRPr lang="en-US" dirty="0"/>
          </a:p>
          <a:p>
            <a:r>
              <a:rPr lang="en-US" dirty="0"/>
              <a:t>How to manage?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26" name="Picture 2" descr="Image result for mcdonalds logo">
            <a:extLst>
              <a:ext uri="{FF2B5EF4-FFF2-40B4-BE49-F238E27FC236}">
                <a16:creationId xmlns:a16="http://schemas.microsoft.com/office/drawing/2014/main" id="{B3F66C2F-1F7A-4715-95FA-4F4E94B8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30" y="271001"/>
            <a:ext cx="1083222" cy="94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7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Order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C68DC627-7841-4C21-A609-07DD89FE81F7}"/>
              </a:ext>
            </a:extLst>
          </p:cNvPr>
          <p:cNvSpPr/>
          <p:nvPr/>
        </p:nvSpPr>
        <p:spPr>
          <a:xfrm>
            <a:off x="8420904" y="3039694"/>
            <a:ext cx="508819" cy="110323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64EBC84-C85A-4B20-A2A4-A5C0BFCFC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POST /order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“name” : “Jimmy”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“item” : “Taco”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HTTP/1.1 201 Created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Location: /order/23</a:t>
            </a:r>
          </a:p>
        </p:txBody>
      </p:sp>
    </p:spTree>
    <p:extLst>
      <p:ext uri="{BB962C8B-B14F-4D97-AF65-F5344CB8AC3E}">
        <p14:creationId xmlns:p14="http://schemas.microsoft.com/office/powerpoint/2010/main" val="1251105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Order?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Synchronous untenable</a:t>
            </a:r>
          </a:p>
          <a:p>
            <a:endParaRPr lang="en-US" dirty="0"/>
          </a:p>
          <a:p>
            <a:r>
              <a:rPr lang="en-US" dirty="0"/>
              <a:t>Routing slip too inefficient</a:t>
            </a:r>
          </a:p>
          <a:p>
            <a:endParaRPr lang="en-US" dirty="0"/>
          </a:p>
          <a:p>
            <a:r>
              <a:rPr lang="en-US" dirty="0"/>
              <a:t>Solution: Conversation pattern!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38948-0D1C-4AD9-9B88-30F0A0D350A3}"/>
              </a:ext>
            </a:extLst>
          </p:cNvPr>
          <p:cNvSpPr txBox="1"/>
          <p:nvPr/>
        </p:nvSpPr>
        <p:spPr>
          <a:xfrm>
            <a:off x="7422292" y="2702011"/>
            <a:ext cx="64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07247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Publish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452463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20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OrderCreated</a:t>
            </a:r>
            <a:endParaRPr lang="en-US" sz="20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“Order”: “/order/23”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C91E1F-B3FD-424C-87F7-D88EA9D1F0F7}"/>
              </a:ext>
            </a:extLst>
          </p:cNvPr>
          <p:cNvCxnSpPr>
            <a:cxnSpLocks/>
          </p:cNvCxnSpPr>
          <p:nvPr/>
        </p:nvCxnSpPr>
        <p:spPr>
          <a:xfrm flipH="1" flipV="1">
            <a:off x="7594130" y="2038865"/>
            <a:ext cx="878486" cy="104868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1C3C0F-F386-47FC-B55F-04FC083D73E9}"/>
              </a:ext>
            </a:extLst>
          </p:cNvPr>
          <p:cNvCxnSpPr>
            <a:cxnSpLocks/>
          </p:cNvCxnSpPr>
          <p:nvPr/>
        </p:nvCxnSpPr>
        <p:spPr>
          <a:xfrm flipH="1" flipV="1">
            <a:off x="7055708" y="2071816"/>
            <a:ext cx="1388076" cy="101488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</p:cNvCxnSpPr>
          <p:nvPr/>
        </p:nvCxnSpPr>
        <p:spPr>
          <a:xfrm flipH="1" flipV="1">
            <a:off x="7165257" y="2751438"/>
            <a:ext cx="1278527" cy="335263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1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IRL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0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tray holds items</a:t>
            </a:r>
          </a:p>
          <a:p>
            <a:endParaRPr lang="en-US" dirty="0"/>
          </a:p>
          <a:p>
            <a:r>
              <a:rPr lang="en-US" dirty="0"/>
              <a:t>Receipt on tray shows details</a:t>
            </a:r>
          </a:p>
          <a:p>
            <a:endParaRPr lang="en-US" dirty="0"/>
          </a:p>
          <a:p>
            <a:r>
              <a:rPr lang="en-US" dirty="0"/>
              <a:t>How to coordinate?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6" idx="2"/>
            <a:endCxn id="29" idx="3"/>
          </p:cNvCxnSpPr>
          <p:nvPr/>
        </p:nvCxnSpPr>
        <p:spPr>
          <a:xfrm flipH="1">
            <a:off x="8067070" y="3238285"/>
            <a:ext cx="455504" cy="29531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504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7094181" y="2848732"/>
            <a:ext cx="698814" cy="62024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6916735" y="19723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nope not done</a:t>
            </a:r>
          </a:p>
        </p:txBody>
      </p:sp>
    </p:spTree>
    <p:extLst>
      <p:ext uri="{BB962C8B-B14F-4D97-AF65-F5344CB8AC3E}">
        <p14:creationId xmlns:p14="http://schemas.microsoft.com/office/powerpoint/2010/main" val="4059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82074" y="2002658"/>
            <a:ext cx="810921" cy="146631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6797940" y="931320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nope not done</a:t>
            </a:r>
          </a:p>
        </p:txBody>
      </p:sp>
    </p:spTree>
    <p:extLst>
      <p:ext uri="{BB962C8B-B14F-4D97-AF65-F5344CB8AC3E}">
        <p14:creationId xmlns:p14="http://schemas.microsoft.com/office/powerpoint/2010/main" val="37734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Completion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22574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Place item on tray</a:t>
            </a:r>
          </a:p>
          <a:p>
            <a:endParaRPr lang="en-US" dirty="0"/>
          </a:p>
          <a:p>
            <a:r>
              <a:rPr lang="en-US" dirty="0"/>
              <a:t>Check items on receipt for done-ness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</p:spTree>
    <p:extLst>
      <p:ext uri="{BB962C8B-B14F-4D97-AF65-F5344CB8AC3E}">
        <p14:creationId xmlns:p14="http://schemas.microsoft.com/office/powerpoint/2010/main" val="395280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Choreography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Event-based initiation</a:t>
            </a:r>
          </a:p>
          <a:p>
            <a:endParaRPr lang="en-US" dirty="0"/>
          </a:p>
          <a:p>
            <a:r>
              <a:rPr lang="en-US" dirty="0"/>
              <a:t>Step order not enforced</a:t>
            </a:r>
          </a:p>
          <a:p>
            <a:endParaRPr lang="en-US" dirty="0"/>
          </a:p>
          <a:p>
            <a:r>
              <a:rPr lang="en-US" dirty="0"/>
              <a:t>Tracking completion required</a:t>
            </a:r>
          </a:p>
          <a:p>
            <a:endParaRPr lang="en-US" dirty="0"/>
          </a:p>
          <a:p>
            <a:r>
              <a:rPr lang="en-US" dirty="0"/>
              <a:t>“Observer”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</p:spTree>
    <p:extLst>
      <p:ext uri="{BB962C8B-B14F-4D97-AF65-F5344CB8AC3E}">
        <p14:creationId xmlns:p14="http://schemas.microsoft.com/office/powerpoint/2010/main" val="10719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deliver?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852257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852257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522574" y="308754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518284" y="5167312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Drinks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More Drinks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307464" y="308670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3C5A843-6F08-449A-BC18-8C7B1AE5AE70}"/>
              </a:ext>
            </a:extLst>
          </p:cNvPr>
          <p:cNvSpPr/>
          <p:nvPr/>
        </p:nvSpPr>
        <p:spPr>
          <a:xfrm>
            <a:off x="930746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CA18BFE-91BD-47F4-AB84-255871E7770F}"/>
              </a:ext>
            </a:extLst>
          </p:cNvPr>
          <p:cNvSpPr/>
          <p:nvPr/>
        </p:nvSpPr>
        <p:spPr>
          <a:xfrm>
            <a:off x="930746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2A0E47-84C1-4499-A4C9-3AC12DDBBF17}"/>
              </a:ext>
            </a:extLst>
          </p:cNvPr>
          <p:cNvSpPr/>
          <p:nvPr/>
        </p:nvSpPr>
        <p:spPr>
          <a:xfrm>
            <a:off x="8504606" y="5553408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938F3-8381-4B95-9D94-6ECC332B3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some way to correlate orders with people</a:t>
            </a:r>
          </a:p>
          <a:p>
            <a:endParaRPr lang="en-US" dirty="0"/>
          </a:p>
          <a:p>
            <a:r>
              <a:rPr lang="en-US" dirty="0"/>
              <a:t>Natural correlation (Name)</a:t>
            </a:r>
          </a:p>
          <a:p>
            <a:endParaRPr lang="en-US" dirty="0"/>
          </a:p>
          <a:p>
            <a:r>
              <a:rPr lang="en-US" dirty="0"/>
              <a:t>Artificial correlation (Number)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72DAF6-0DF1-4C73-8953-4BA81C5E14FA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517733" y="1996305"/>
            <a:ext cx="275262" cy="147267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B16E1-E5E9-4DCA-9003-BA740AC8E6E6}"/>
              </a:ext>
            </a:extLst>
          </p:cNvPr>
          <p:cNvSpPr/>
          <p:nvPr/>
        </p:nvSpPr>
        <p:spPr>
          <a:xfrm>
            <a:off x="7559676" y="3492482"/>
            <a:ext cx="455308" cy="98992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Cloud Callout 18">
            <a:extLst>
              <a:ext uri="{FF2B5EF4-FFF2-40B4-BE49-F238E27FC236}">
                <a16:creationId xmlns:a16="http://schemas.microsoft.com/office/drawing/2014/main" id="{F9D591CA-99C7-466E-B495-8E953DF9DA0B}"/>
              </a:ext>
            </a:extLst>
          </p:cNvPr>
          <p:cNvSpPr/>
          <p:nvPr/>
        </p:nvSpPr>
        <p:spPr>
          <a:xfrm>
            <a:off x="7320580" y="915102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looks good, ship it!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6D120B-3E05-4520-B5B3-74669209E260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7787330" y="3591474"/>
            <a:ext cx="735244" cy="149127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9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Restaurants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Orders much more complex</a:t>
            </a:r>
          </a:p>
          <a:p>
            <a:endParaRPr lang="en-US" dirty="0"/>
          </a:p>
          <a:p>
            <a:r>
              <a:rPr lang="en-US" dirty="0"/>
              <a:t>Timing matters</a:t>
            </a:r>
          </a:p>
          <a:p>
            <a:endParaRPr lang="en-US" dirty="0"/>
          </a:p>
          <a:p>
            <a:r>
              <a:rPr lang="en-US" dirty="0"/>
              <a:t>Need much more control over process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532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5851F-7BF8-442D-9314-7D72F95FE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92" y="327778"/>
            <a:ext cx="7405816" cy="592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67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Benevolent* Dictator - Chef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Receives incoming orders from waitstaff</a:t>
            </a:r>
          </a:p>
          <a:p>
            <a:endParaRPr lang="en-US" dirty="0"/>
          </a:p>
          <a:p>
            <a:r>
              <a:rPr lang="en-US" dirty="0"/>
              <a:t>Creates plan for completion</a:t>
            </a:r>
          </a:p>
          <a:p>
            <a:endParaRPr lang="en-US" dirty="0"/>
          </a:p>
          <a:p>
            <a:r>
              <a:rPr lang="en-US" dirty="0"/>
              <a:t>Barks orders at people at specific points of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1837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“burger”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6689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reality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77" y="3652435"/>
            <a:ext cx="2783758" cy="183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3" y="2760686"/>
            <a:ext cx="1671753" cy="2178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006" y="2123460"/>
            <a:ext cx="3250057" cy="2128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87" y="3484615"/>
            <a:ext cx="3117608" cy="2249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166" y="2178257"/>
            <a:ext cx="2706329" cy="17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38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“fries”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59230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with Waitstaff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/order/23/items/add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“item”: “pint of ale”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HTTP/1.1 200 OK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42815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Order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/order/23/finish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HTTP/1.1 202 ACCEPTED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Cloud Callout 18">
            <a:extLst>
              <a:ext uri="{FF2B5EF4-FFF2-40B4-BE49-F238E27FC236}">
                <a16:creationId xmlns:a16="http://schemas.microsoft.com/office/drawing/2014/main" id="{1A0942E8-3070-49FE-8EA5-87AFD353CB8C}"/>
              </a:ext>
            </a:extLst>
          </p:cNvPr>
          <p:cNvSpPr/>
          <p:nvPr/>
        </p:nvSpPr>
        <p:spPr>
          <a:xfrm>
            <a:off x="7803111" y="35894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now for the chef *gulp*</a:t>
            </a:r>
          </a:p>
        </p:txBody>
      </p:sp>
    </p:spTree>
    <p:extLst>
      <p:ext uri="{BB962C8B-B14F-4D97-AF65-F5344CB8AC3E}">
        <p14:creationId xmlns:p14="http://schemas.microsoft.com/office/powerpoint/2010/main" val="2575867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Order Fulfillment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PUBLISH </a:t>
            </a:r>
            <a:r>
              <a:rPr lang="en-US" dirty="0" err="1"/>
              <a:t>OrderReady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76278" y="3226982"/>
            <a:ext cx="207764" cy="93566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04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MakeBurger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054702" y="2057400"/>
            <a:ext cx="380883" cy="73691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28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PourPint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V="1">
            <a:off x="7814931" y="3040912"/>
            <a:ext cx="2450804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54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PintComplete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V="1">
            <a:off x="7814931" y="3040912"/>
            <a:ext cx="2450804" cy="1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034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DeliverPint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42930"/>
            <a:ext cx="244549" cy="87975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11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MakeFries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>
            <a:off x="7506586" y="2002658"/>
            <a:ext cx="53091" cy="788866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404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BurgerComplete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065336" y="2041451"/>
            <a:ext cx="441250" cy="804984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2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small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done by one person</a:t>
            </a:r>
          </a:p>
          <a:p>
            <a:r>
              <a:rPr lang="en-US" dirty="0"/>
              <a:t>Everything synchronous</a:t>
            </a:r>
          </a:p>
          <a:p>
            <a:r>
              <a:rPr lang="en-US" dirty="0"/>
              <a:t>Everything in-process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002" y="2386291"/>
            <a:ext cx="2783758" cy="183728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17177" y="3615199"/>
            <a:ext cx="3591233" cy="1975976"/>
            <a:chOff x="924232" y="3677265"/>
            <a:chExt cx="4788310" cy="2634635"/>
          </a:xfrm>
        </p:grpSpPr>
        <p:sp>
          <p:nvSpPr>
            <p:cNvPr id="6" name="Rectangle 5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Oval 10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55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FriesComplete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506586" y="2041451"/>
            <a:ext cx="53090" cy="752864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393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Coordinating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SEND </a:t>
            </a:r>
            <a:r>
              <a:rPr lang="en-US" dirty="0" err="1"/>
              <a:t>DeliverOrder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“id”: 23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201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Process started by single message</a:t>
            </a:r>
          </a:p>
          <a:p>
            <a:endParaRPr lang="en-US" dirty="0"/>
          </a:p>
          <a:p>
            <a:r>
              <a:rPr lang="en-US" dirty="0"/>
              <a:t>Commands to coordinate</a:t>
            </a:r>
          </a:p>
          <a:p>
            <a:endParaRPr lang="en-US" dirty="0"/>
          </a:p>
          <a:p>
            <a:r>
              <a:rPr lang="en-US" dirty="0"/>
              <a:t>Request/response to indicate completion</a:t>
            </a:r>
          </a:p>
          <a:p>
            <a:endParaRPr lang="en-US" dirty="0"/>
          </a:p>
          <a:p>
            <a:r>
              <a:rPr lang="en-US" dirty="0"/>
              <a:t>Less tracking of status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71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vs Choreography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Analyze process flow and coupling</a:t>
            </a:r>
          </a:p>
          <a:p>
            <a:endParaRPr lang="en-US" dirty="0"/>
          </a:p>
          <a:p>
            <a:r>
              <a:rPr lang="en-US" dirty="0"/>
              <a:t>Orchestration (usually) inside service boundaries</a:t>
            </a:r>
          </a:p>
          <a:p>
            <a:endParaRPr lang="en-US" dirty="0"/>
          </a:p>
          <a:p>
            <a:r>
              <a:rPr lang="en-US" dirty="0"/>
              <a:t>Choreography (usually) between service boundaries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1408670"/>
            <a:ext cx="3591233" cy="229501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8182152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823527" y="2591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 rot="16200000">
            <a:off x="6191726" y="2570873"/>
            <a:ext cx="753838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7486521" y="1669868"/>
            <a:ext cx="889279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Fryer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50083" y="1655078"/>
            <a:ext cx="837125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6823528" y="17011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8377055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59187" y="16948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84816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724258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89CAD3-12CA-46C3-B072-1D054FA6D2B7}"/>
              </a:ext>
            </a:extLst>
          </p:cNvPr>
          <p:cNvSpPr/>
          <p:nvPr/>
        </p:nvSpPr>
        <p:spPr>
          <a:xfrm>
            <a:off x="8182152" y="239407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Other Grill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93B5CA-2B0F-4CCF-A99D-48016ACBC59D}"/>
              </a:ext>
            </a:extLst>
          </p:cNvPr>
          <p:cNvSpPr/>
          <p:nvPr/>
        </p:nvSpPr>
        <p:spPr>
          <a:xfrm>
            <a:off x="9056368" y="2391283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FCACCA-335C-4A18-B173-5A7950524898}"/>
              </a:ext>
            </a:extLst>
          </p:cNvPr>
          <p:cNvSpPr/>
          <p:nvPr/>
        </p:nvSpPr>
        <p:spPr>
          <a:xfrm>
            <a:off x="9283123" y="284643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DEACE1-08FF-4942-9CDD-E8127C30B772}"/>
              </a:ext>
            </a:extLst>
          </p:cNvPr>
          <p:cNvSpPr/>
          <p:nvPr/>
        </p:nvSpPr>
        <p:spPr>
          <a:xfrm>
            <a:off x="6454433" y="3468976"/>
            <a:ext cx="1612637" cy="12923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02E6B-B528-4539-9ABD-5F00437A53D0}"/>
              </a:ext>
            </a:extLst>
          </p:cNvPr>
          <p:cNvSpPr/>
          <p:nvPr/>
        </p:nvSpPr>
        <p:spPr>
          <a:xfrm>
            <a:off x="682352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2BD8D4-B1F0-4F35-9D97-763F658C4771}"/>
              </a:ext>
            </a:extLst>
          </p:cNvPr>
          <p:cNvSpPr/>
          <p:nvPr/>
        </p:nvSpPr>
        <p:spPr>
          <a:xfrm>
            <a:off x="684602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04B6B9E-5DC8-46B0-B833-E3B3AA013F9D}"/>
              </a:ext>
            </a:extLst>
          </p:cNvPr>
          <p:cNvSpPr/>
          <p:nvPr/>
        </p:nvSpPr>
        <p:spPr>
          <a:xfrm>
            <a:off x="8639896" y="603602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1608EC-14CA-4474-AD87-EE8CB8061F8A}"/>
              </a:ext>
            </a:extLst>
          </p:cNvPr>
          <p:cNvSpPr/>
          <p:nvPr/>
        </p:nvSpPr>
        <p:spPr>
          <a:xfrm>
            <a:off x="9034315" y="603188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861EC3-3835-4A1F-B02B-0610C19DBAD1}"/>
              </a:ext>
            </a:extLst>
          </p:cNvPr>
          <p:cNvSpPr/>
          <p:nvPr/>
        </p:nvSpPr>
        <p:spPr>
          <a:xfrm>
            <a:off x="8615257" y="5554311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37CD4B-B689-4C2B-AA11-E15165E5DD09}"/>
              </a:ext>
            </a:extLst>
          </p:cNvPr>
          <p:cNvSpPr/>
          <p:nvPr/>
        </p:nvSpPr>
        <p:spPr>
          <a:xfrm>
            <a:off x="8637752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06AFC4-7A77-4E60-B1A7-1B48AF9ECE71}"/>
              </a:ext>
            </a:extLst>
          </p:cNvPr>
          <p:cNvSpPr/>
          <p:nvPr/>
        </p:nvSpPr>
        <p:spPr>
          <a:xfrm>
            <a:off x="6848167" y="46858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5E8378-F5B0-4021-9D81-BDD22C7C2259}"/>
              </a:ext>
            </a:extLst>
          </p:cNvPr>
          <p:cNvSpPr/>
          <p:nvPr/>
        </p:nvSpPr>
        <p:spPr>
          <a:xfrm>
            <a:off x="6823528" y="4204164"/>
            <a:ext cx="770603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AEF10E-E243-4F62-8EFC-D075BBBD0A05}"/>
              </a:ext>
            </a:extLst>
          </p:cNvPr>
          <p:cNvSpPr/>
          <p:nvPr/>
        </p:nvSpPr>
        <p:spPr>
          <a:xfrm>
            <a:off x="6846023" y="382121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133A22-9F73-44F8-9BAB-89A58124EA35}"/>
              </a:ext>
            </a:extLst>
          </p:cNvPr>
          <p:cNvSpPr/>
          <p:nvPr/>
        </p:nvSpPr>
        <p:spPr>
          <a:xfrm>
            <a:off x="9052515" y="517135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2DC67-4F64-4213-89B2-9099B1A7C452}"/>
              </a:ext>
            </a:extLst>
          </p:cNvPr>
          <p:cNvSpPr/>
          <p:nvPr/>
        </p:nvSpPr>
        <p:spPr>
          <a:xfrm>
            <a:off x="7435585" y="2882315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1A536F-F809-48EC-A2E6-88A607928719}"/>
              </a:ext>
            </a:extLst>
          </p:cNvPr>
          <p:cNvSpPr/>
          <p:nvPr/>
        </p:nvSpPr>
        <p:spPr>
          <a:xfrm>
            <a:off x="7772614" y="4247480"/>
            <a:ext cx="317091" cy="30147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0C737F-69F9-4A22-B1AA-90CB13D02484}"/>
              </a:ext>
            </a:extLst>
          </p:cNvPr>
          <p:cNvCxnSpPr>
            <a:cxnSpLocks/>
          </p:cNvCxnSpPr>
          <p:nvPr/>
        </p:nvCxnSpPr>
        <p:spPr>
          <a:xfrm flipH="1" flipV="1">
            <a:off x="7634177" y="3221665"/>
            <a:ext cx="239232" cy="982499"/>
          </a:xfrm>
          <a:prstGeom prst="straightConnector1">
            <a:avLst/>
          </a:prstGeom>
          <a:ln w="381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9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our reads?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29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Catalogs and menus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menu is cheap</a:t>
            </a:r>
          </a:p>
          <a:p>
            <a:endParaRPr lang="en-US" dirty="0"/>
          </a:p>
          <a:p>
            <a:r>
              <a:rPr lang="en-US" dirty="0"/>
              <a:t>Menu built for customers</a:t>
            </a:r>
          </a:p>
          <a:p>
            <a:endParaRPr lang="en-US" dirty="0"/>
          </a:p>
          <a:p>
            <a:r>
              <a:rPr lang="en-US" dirty="0"/>
              <a:t>Decisions on building menu not visible to customers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4504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Optimized for managing the menu</a:t>
            </a:r>
          </a:p>
          <a:p>
            <a:endParaRPr lang="en-US" dirty="0"/>
          </a:p>
          <a:p>
            <a:r>
              <a:rPr lang="en-US" dirty="0"/>
              <a:t>Decisions and business rules</a:t>
            </a:r>
          </a:p>
          <a:p>
            <a:endParaRPr lang="en-US" dirty="0"/>
          </a:p>
          <a:p>
            <a:r>
              <a:rPr lang="en-US" dirty="0"/>
              <a:t>Calculations and forecasts</a:t>
            </a:r>
          </a:p>
          <a:p>
            <a:endParaRPr lang="en-US" dirty="0"/>
          </a:p>
          <a:p>
            <a:r>
              <a:rPr lang="en-US" dirty="0"/>
              <a:t>Historical trends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70" y="2036661"/>
            <a:ext cx="1457325" cy="145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0" y="2914191"/>
            <a:ext cx="14573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8495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5528187" y="3253866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2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 flipV="1">
            <a:off x="4562167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4"/>
            <a:endCxn id="8" idx="1"/>
          </p:cNvCxnSpPr>
          <p:nvPr/>
        </p:nvCxnSpPr>
        <p:spPr>
          <a:xfrm>
            <a:off x="6213988" y="3770058"/>
            <a:ext cx="966020" cy="3687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1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 model to solve two very different problems</a:t>
            </a:r>
          </a:p>
          <a:p>
            <a:endParaRPr lang="en-US" dirty="0"/>
          </a:p>
          <a:p>
            <a:r>
              <a:rPr lang="en-US" dirty="0"/>
              <a:t>Two very different characteristics</a:t>
            </a:r>
          </a:p>
          <a:p>
            <a:endParaRPr lang="en-US" dirty="0"/>
          </a:p>
          <a:p>
            <a:r>
              <a:rPr lang="en-US" dirty="0"/>
              <a:t>Want two different solutions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04" y="3854458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Cloud Callout 22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</p:spTree>
    <p:extLst>
      <p:ext uri="{BB962C8B-B14F-4D97-AF65-F5344CB8AC3E}">
        <p14:creationId xmlns:p14="http://schemas.microsoft.com/office/powerpoint/2010/main" val="206261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61076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Front end</a:t>
            </a:r>
          </a:p>
        </p:txBody>
      </p:sp>
      <p:sp>
        <p:nvSpPr>
          <p:cNvPr id="7" name="Can 6"/>
          <p:cNvSpPr/>
          <p:nvPr/>
        </p:nvSpPr>
        <p:spPr>
          <a:xfrm>
            <a:off x="4488425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0011" y="2228853"/>
            <a:ext cx="663677" cy="3089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</a:t>
            </a:r>
          </a:p>
          <a:p>
            <a:pPr algn="ctr"/>
            <a:r>
              <a:rPr lang="en-US" sz="1350" dirty="0"/>
              <a:t>end</a:t>
            </a:r>
          </a:p>
        </p:txBody>
      </p:sp>
      <p:cxnSp>
        <p:nvCxnSpPr>
          <p:cNvPr id="10" name="Straight Arrow Connector 9"/>
          <p:cNvCxnSpPr>
            <a:stCxn id="6" idx="3"/>
            <a:endCxn id="7" idx="2"/>
          </p:cNvCxnSpPr>
          <p:nvPr/>
        </p:nvCxnSpPr>
        <p:spPr>
          <a:xfrm>
            <a:off x="3824753" y="3773744"/>
            <a:ext cx="663677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8" idx="1"/>
          </p:cNvCxnSpPr>
          <p:nvPr/>
        </p:nvCxnSpPr>
        <p:spPr>
          <a:xfrm>
            <a:off x="6520018" y="3773744"/>
            <a:ext cx="659990" cy="0"/>
          </a:xfrm>
          <a:prstGeom prst="straightConnector1">
            <a:avLst/>
          </a:prstGeom>
          <a:ln w="381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/>
          <p:cNvSpPr/>
          <p:nvPr/>
        </p:nvSpPr>
        <p:spPr>
          <a:xfrm>
            <a:off x="5834216" y="3257553"/>
            <a:ext cx="685800" cy="103238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84843" y="3462124"/>
            <a:ext cx="412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9111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familiar?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1557" y="2381693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UI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1557" y="3250177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BLL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1557" y="4118662"/>
            <a:ext cx="3052916" cy="64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DAL</a:t>
            </a:r>
          </a:p>
        </p:txBody>
      </p:sp>
      <p:sp>
        <p:nvSpPr>
          <p:cNvPr id="8" name="Can 7"/>
          <p:cNvSpPr/>
          <p:nvPr/>
        </p:nvSpPr>
        <p:spPr>
          <a:xfrm>
            <a:off x="5661843" y="5031043"/>
            <a:ext cx="632337" cy="895967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DB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152103" y="2197339"/>
            <a:ext cx="7374" cy="28853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792857" y="2197339"/>
            <a:ext cx="7374" cy="2885327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032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menu on a scheduled basis</a:t>
            </a:r>
          </a:p>
          <a:p>
            <a:endParaRPr lang="en-US" dirty="0"/>
          </a:p>
          <a:p>
            <a:r>
              <a:rPr lang="en-US" dirty="0"/>
              <a:t>Menu is immutable</a:t>
            </a:r>
          </a:p>
          <a:p>
            <a:endParaRPr lang="en-US" dirty="0"/>
          </a:p>
          <a:p>
            <a:r>
              <a:rPr lang="en-US" dirty="0"/>
              <a:t>Data is duplicated but ownership preserved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894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PUBLISH </a:t>
            </a:r>
            <a:r>
              <a:rPr lang="en-US" sz="1800" dirty="0" err="1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MenuUpdated</a:t>
            </a:r>
            <a:endParaRPr lang="en-US" sz="1800" dirty="0">
              <a:latin typeface="Consolas" panose="020B0609020204030204" pitchFamily="49" charset="0"/>
              <a:ea typeface="Mensch" panose="020B0609030804020204" pitchFamily="49" charset="0"/>
              <a:cs typeface="Mensch" panose="020B06090308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“Date”: “2020-01-30”,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“Items”: [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{ “Name”: “Taco”,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  “Price”: 1.49 },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    …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ea typeface="Mensch" panose="020B0609030804020204" pitchFamily="49" charset="0"/>
                <a:cs typeface="Mensch" panose="020B060903080402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8990373" y="3945976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8522574" y="410460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8925156" y="451037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06" y="4958713"/>
            <a:ext cx="729584" cy="729584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6977070" y="5172763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94159" y="4308376"/>
            <a:ext cx="336596" cy="77429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207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subscribers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Publisher keeps track of subscribers</a:t>
            </a:r>
          </a:p>
          <a:p>
            <a:endParaRPr lang="en-US" dirty="0"/>
          </a:p>
          <a:p>
            <a:r>
              <a:rPr lang="en-US" dirty="0"/>
              <a:t>Durable format</a:t>
            </a:r>
          </a:p>
          <a:p>
            <a:endParaRPr lang="en-US" dirty="0"/>
          </a:p>
          <a:p>
            <a:r>
              <a:rPr lang="en-US" dirty="0"/>
              <a:t>Publishing creates message per subscriber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60" y="4028154"/>
            <a:ext cx="815918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32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Durable message to subscribers</a:t>
            </a:r>
          </a:p>
          <a:p>
            <a:endParaRPr lang="en-US" dirty="0"/>
          </a:p>
          <a:p>
            <a:r>
              <a:rPr lang="en-US" dirty="0"/>
              <a:t>Subscribers unaware of each other</a:t>
            </a:r>
          </a:p>
          <a:p>
            <a:endParaRPr lang="en-US" dirty="0"/>
          </a:p>
          <a:p>
            <a:r>
              <a:rPr lang="en-US" dirty="0"/>
              <a:t>If one store is closed, other menus continue to be updated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75" y="3218401"/>
            <a:ext cx="729584" cy="7295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72036" y="34324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868759" y="4028154"/>
            <a:ext cx="890894" cy="8111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350" dirty="0"/>
              <a:t>Stores</a:t>
            </a:r>
          </a:p>
          <a:p>
            <a:r>
              <a:rPr lang="en-US" sz="1350" dirty="0"/>
              <a:t>…</a:t>
            </a:r>
          </a:p>
          <a:p>
            <a:r>
              <a:rPr lang="en-US" sz="1350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8669598" y="1978130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59484" y="3026673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40550" y="4242007"/>
            <a:ext cx="1179871" cy="383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Store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649653" y="2226469"/>
            <a:ext cx="890894" cy="11306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84678" y="3218401"/>
            <a:ext cx="1066034" cy="3182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49655" y="3733930"/>
            <a:ext cx="835588" cy="69980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7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Constraints of real world haven’t changed – the latency is just shorter</a:t>
            </a:r>
          </a:p>
          <a:p>
            <a:endParaRPr lang="en-US" dirty="0"/>
          </a:p>
          <a:p>
            <a:r>
              <a:rPr lang="en-US" dirty="0"/>
              <a:t>Solutions from real world apply directly to a distributed world</a:t>
            </a:r>
          </a:p>
          <a:p>
            <a:endParaRPr lang="en-US" dirty="0"/>
          </a:p>
          <a:p>
            <a:r>
              <a:rPr lang="en-US" dirty="0"/>
              <a:t>Real world solved distribution problems with messaging and conversation/coordination</a:t>
            </a:r>
          </a:p>
          <a:p>
            <a:endParaRPr lang="en-US" dirty="0"/>
          </a:p>
          <a:p>
            <a:r>
              <a:rPr lang="en-US" dirty="0"/>
              <a:t>And so can you!</a:t>
            </a:r>
          </a:p>
        </p:txBody>
      </p:sp>
    </p:spTree>
    <p:extLst>
      <p:ext uri="{BB962C8B-B14F-4D97-AF65-F5344CB8AC3E}">
        <p14:creationId xmlns:p14="http://schemas.microsoft.com/office/powerpoint/2010/main" val="204926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9392" y="70969"/>
            <a:ext cx="8691327" cy="2387600"/>
          </a:xfrm>
        </p:spPr>
        <p:txBody>
          <a:bodyPr anchor="ctr">
            <a:noAutofit/>
          </a:bodyPr>
          <a:lstStyle/>
          <a:p>
            <a:r>
              <a:rPr lang="en-US" sz="5400" dirty="0"/>
              <a:t>Effective Microservice Communication and Conversation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676052" y="2693397"/>
            <a:ext cx="6858000" cy="1655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Jimmy </a:t>
            </a:r>
            <a:r>
              <a:rPr lang="en-US" dirty="0" err="1"/>
              <a:t>Bogard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/>
              <a:t>github.com/</a:t>
            </a:r>
            <a:r>
              <a:rPr lang="en-US" dirty="0" err="1"/>
              <a:t>jbogard</a:t>
            </a:r>
            <a:endParaRPr lang="en-US" dirty="0"/>
          </a:p>
          <a:p>
            <a:r>
              <a:rPr lang="en-US" dirty="0" err="1"/>
              <a:t>jimmybogard.com</a:t>
            </a:r>
            <a:endParaRPr lang="en-US" dirty="0"/>
          </a:p>
        </p:txBody>
      </p:sp>
      <p:pic>
        <p:nvPicPr>
          <p:cNvPr id="9" name="Picture 4" descr="https://mvp.support.microsoft.com/library/images/support/en-US/MVP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30" y="4632329"/>
            <a:ext cx="109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AutoMapp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014" y="4728181"/>
            <a:ext cx="3733800" cy="3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5887" y="5187994"/>
            <a:ext cx="1052054" cy="10520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53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order – 30 seconds</a:t>
            </a:r>
          </a:p>
          <a:p>
            <a:r>
              <a:rPr lang="en-US" dirty="0"/>
              <a:t>Dress – 10 seconds</a:t>
            </a:r>
          </a:p>
          <a:p>
            <a:r>
              <a:rPr lang="en-US" dirty="0"/>
              <a:t>Grill – 100 seconds</a:t>
            </a:r>
          </a:p>
          <a:p>
            <a:r>
              <a:rPr lang="en-US" dirty="0"/>
              <a:t>Pack – 10 seconds</a:t>
            </a:r>
          </a:p>
          <a:p>
            <a:endParaRPr lang="en-US" dirty="0"/>
          </a:p>
          <a:p>
            <a:r>
              <a:rPr lang="en-US" dirty="0"/>
              <a:t>Total time: 150 seconds</a:t>
            </a:r>
          </a:p>
          <a:p>
            <a:endParaRPr lang="en-US" dirty="0"/>
          </a:p>
          <a:p>
            <a:r>
              <a:rPr lang="en-US" dirty="0"/>
              <a:t>Max orders per hour: 24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39351" y="2486950"/>
            <a:ext cx="3591233" cy="1975976"/>
            <a:chOff x="924232" y="3677265"/>
            <a:chExt cx="4788310" cy="2634635"/>
          </a:xfrm>
        </p:grpSpPr>
        <p:sp>
          <p:nvSpPr>
            <p:cNvPr id="5" name="Rectangle 4"/>
            <p:cNvSpPr/>
            <p:nvPr/>
          </p:nvSpPr>
          <p:spPr>
            <a:xfrm>
              <a:off x="924232" y="3677265"/>
              <a:ext cx="4788310" cy="162232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1474839" y="5434524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1474839" y="5909929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72497" y="5093110"/>
              <a:ext cx="1027471" cy="206477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Oval 8"/>
            <p:cNvSpPr/>
            <p:nvPr/>
          </p:nvSpPr>
          <p:spPr>
            <a:xfrm>
              <a:off x="1474839" y="4617705"/>
              <a:ext cx="422788" cy="4019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2497" y="368207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Dress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106" y="4752848"/>
              <a:ext cx="2317956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Pack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76981" y="3677265"/>
              <a:ext cx="1835560" cy="533655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Grill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1137" y="5565378"/>
              <a:ext cx="852334" cy="345793"/>
            </a:xfrm>
            <a:prstGeom prst="rect">
              <a:avLst/>
            </a:prstGeom>
            <a:solidFill>
              <a:schemeClr val="accent2"/>
            </a:solidFill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67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People don’t like to wait</a:t>
            </a:r>
          </a:p>
          <a:p>
            <a:endParaRPr lang="en-US" dirty="0"/>
          </a:p>
          <a:p>
            <a:r>
              <a:rPr lang="en-US" dirty="0"/>
              <a:t>Long lines = people walk away</a:t>
            </a:r>
          </a:p>
          <a:p>
            <a:endParaRPr lang="en-US" dirty="0"/>
          </a:p>
          <a:p>
            <a:r>
              <a:rPr lang="en-US" dirty="0"/>
              <a:t>Can’t assume constant rate of flow</a:t>
            </a:r>
          </a:p>
          <a:p>
            <a:endParaRPr lang="en-US" dirty="0"/>
          </a:p>
          <a:p>
            <a:r>
              <a:rPr lang="en-US" dirty="0"/>
              <a:t>30 per hour does not imply 1 person every 2 minutes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6752304" y="4518001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6752304" y="487455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7333482" y="535736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Cloud Callout 18"/>
          <p:cNvSpPr/>
          <p:nvPr/>
        </p:nvSpPr>
        <p:spPr>
          <a:xfrm>
            <a:off x="7333483" y="4645649"/>
            <a:ext cx="1201994" cy="658031"/>
          </a:xfrm>
          <a:prstGeom prst="cloud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wtf</a:t>
            </a:r>
            <a:r>
              <a:rPr lang="en-US" sz="1050" dirty="0">
                <a:solidFill>
                  <a:schemeClr val="tx1"/>
                </a:solidFill>
              </a:rPr>
              <a:t> is going on in there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6296" y="3005302"/>
            <a:ext cx="6397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HALP</a:t>
            </a:r>
          </a:p>
        </p:txBody>
      </p:sp>
    </p:spTree>
    <p:extLst>
      <p:ext uri="{BB962C8B-B14F-4D97-AF65-F5344CB8AC3E}">
        <p14:creationId xmlns:p14="http://schemas.microsoft.com/office/powerpoint/2010/main" val="26478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Hire more workers!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person does 1 job</a:t>
            </a:r>
          </a:p>
          <a:p>
            <a:endParaRPr lang="en-US" dirty="0"/>
          </a:p>
          <a:p>
            <a:r>
              <a:rPr lang="en-US" dirty="0"/>
              <a:t>Some can start several items in parallel</a:t>
            </a:r>
          </a:p>
          <a:p>
            <a:endParaRPr lang="en-US" dirty="0"/>
          </a:p>
          <a:p>
            <a:r>
              <a:rPr lang="en-US" dirty="0"/>
              <a:t>Ordering the only bottleneck now</a:t>
            </a:r>
          </a:p>
          <a:p>
            <a:endParaRPr lang="en-US" dirty="0"/>
          </a:p>
          <a:p>
            <a:r>
              <a:rPr lang="en-US" dirty="0"/>
              <a:t>Max orders per hour: 120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9351" y="2486947"/>
            <a:ext cx="3591233" cy="121674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52304" y="380489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6752304" y="4161448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6525552" y="3548832"/>
            <a:ext cx="770603" cy="154858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6752304" y="3192280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6525549" y="2490562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Dress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30755" y="3293639"/>
            <a:ext cx="1738467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Pack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53910" y="2486952"/>
            <a:ext cx="1376670" cy="400241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Grill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2030" y="3903036"/>
            <a:ext cx="639251" cy="259345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Menu</a:t>
            </a:r>
          </a:p>
        </p:txBody>
      </p:sp>
      <p:sp>
        <p:nvSpPr>
          <p:cNvPr id="15" name="Oval 14"/>
          <p:cNvSpPr/>
          <p:nvPr/>
        </p:nvSpPr>
        <p:spPr>
          <a:xfrm>
            <a:off x="7236237" y="2939404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9083700" y="2931955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8341443" y="2962057"/>
            <a:ext cx="317091" cy="301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029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yqJJ7TVybia62ONwysK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YDDVOyZSvYcPCgmo8HG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4LoIctk0mYSUZbbRn9ct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el361ATYxVn7CIhxUw3r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XR3BK6E2EUKvoPmRUH3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JKTtTuA1JYcmiIHNUWnZ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37781</TotalTime>
  <Words>1618</Words>
  <Application>Microsoft Office PowerPoint</Application>
  <PresentationFormat>Widescreen</PresentationFormat>
  <Paragraphs>686</Paragraphs>
  <Slides>65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Consolas</vt:lpstr>
      <vt:lpstr>Office Theme</vt:lpstr>
      <vt:lpstr>Effective Microservice Communication and Conversation Patterns</vt:lpstr>
      <vt:lpstr>Microservice:  An independently deployable service modeled around a business domain.</vt:lpstr>
      <vt:lpstr>Messaging IRL</vt:lpstr>
      <vt:lpstr>Scaling reality</vt:lpstr>
      <vt:lpstr>Starting small</vt:lpstr>
      <vt:lpstr>Sound familiar?</vt:lpstr>
      <vt:lpstr>Business model</vt:lpstr>
      <vt:lpstr>Further complications</vt:lpstr>
      <vt:lpstr>Solution: Hire more workers!</vt:lpstr>
      <vt:lpstr>Problem: How do we fulfill an order?</vt:lpstr>
      <vt:lpstr>First interaction: placing order</vt:lpstr>
      <vt:lpstr>First interaction: placing order</vt:lpstr>
      <vt:lpstr>Patterns Used?</vt:lpstr>
      <vt:lpstr>Synchronous Request/Response</vt:lpstr>
      <vt:lpstr>Next interactions: how to manage?</vt:lpstr>
      <vt:lpstr>Synchronous Request/Response?</vt:lpstr>
      <vt:lpstr>Synchronous Request/Response?</vt:lpstr>
      <vt:lpstr>Request/Response with Retry?</vt:lpstr>
      <vt:lpstr>Request/Response with Retry?</vt:lpstr>
      <vt:lpstr>Idempotency and exactly-once processing</vt:lpstr>
      <vt:lpstr>Fire-and-forget?</vt:lpstr>
      <vt:lpstr>Order Flow IRL</vt:lpstr>
      <vt:lpstr>Routing Slip</vt:lpstr>
      <vt:lpstr>Managing backlogs of work</vt:lpstr>
      <vt:lpstr>PowerPoint Presentation</vt:lpstr>
      <vt:lpstr>Larger Chains?</vt:lpstr>
      <vt:lpstr>Taking Order</vt:lpstr>
      <vt:lpstr>Processing Order?</vt:lpstr>
      <vt:lpstr>Step 1: Publish</vt:lpstr>
      <vt:lpstr>Tracking Completion</vt:lpstr>
      <vt:lpstr>Step Completion</vt:lpstr>
      <vt:lpstr>Step Completion</vt:lpstr>
      <vt:lpstr>Step Completion</vt:lpstr>
      <vt:lpstr>Choreography</vt:lpstr>
      <vt:lpstr>How to deliver?</vt:lpstr>
      <vt:lpstr>Larger Restaurants</vt:lpstr>
      <vt:lpstr>PowerPoint Presentation</vt:lpstr>
      <vt:lpstr>Benevolent* Dictator - Chef</vt:lpstr>
      <vt:lpstr>Starting Order with Waitstaff</vt:lpstr>
      <vt:lpstr>Starting Order with Waitstaff</vt:lpstr>
      <vt:lpstr>Starting Order with Waitstaff</vt:lpstr>
      <vt:lpstr>Finishing Order Request</vt:lpstr>
      <vt:lpstr>Starting Order Fulfillment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Coordinating Work</vt:lpstr>
      <vt:lpstr>Orchestration</vt:lpstr>
      <vt:lpstr>Orchestration vs Choreography</vt:lpstr>
      <vt:lpstr>What about our reads?</vt:lpstr>
      <vt:lpstr>Catalogs and menus</vt:lpstr>
      <vt:lpstr>Creating the menu</vt:lpstr>
      <vt:lpstr>Typical solution</vt:lpstr>
      <vt:lpstr>Equivalent design</vt:lpstr>
      <vt:lpstr>Better solution</vt:lpstr>
      <vt:lpstr>Interactions</vt:lpstr>
      <vt:lpstr>Publishing changes</vt:lpstr>
      <vt:lpstr>Multiple subscribers</vt:lpstr>
      <vt:lpstr>Characteristics</vt:lpstr>
      <vt:lpstr>Parting thoughts</vt:lpstr>
      <vt:lpstr>Effective Microservice Communication and Conversation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Polyglot Persistence</dc:title>
  <dc:creator>Jimmy Bogard</dc:creator>
  <cp:lastModifiedBy>Jimmy Bogard</cp:lastModifiedBy>
  <cp:revision>202</cp:revision>
  <dcterms:created xsi:type="dcterms:W3CDTF">2012-11-28T22:04:34Z</dcterms:created>
  <dcterms:modified xsi:type="dcterms:W3CDTF">2022-10-11T15:37:14Z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DocumentId">
    <vt:lpwstr>1BRYX5b7CSZzNoyeOGnTrx5phwLaY4L7Zlf4dR6BDcn4</vt:lpwstr>
  </property>
  <property fmtid="{D5CDD505-2E9C-101B-9397-08002B2CF9AE}" pid="3" name="Google.Documents.RevisionId">
    <vt:lpwstr>15613190130769348883</vt:lpwstr>
  </property>
  <property fmtid="{D5CDD505-2E9C-101B-9397-08002B2CF9AE}" pid="4" name="Google.Documents.PluginVersion">
    <vt:lpwstr>2.0.2662.553</vt:lpwstr>
  </property>
  <property fmtid="{D5CDD505-2E9C-101B-9397-08002B2CF9AE}" pid="5" name="Google.Documents.MergeIncapabilityFlags">
    <vt:i4>0</vt:i4>
  </property>
  <property fmtid="{D5CDD505-2E9C-101B-9397-08002B2CF9AE}" pid="6" name="Google.Documents.Tracking">
    <vt:lpwstr>true</vt:lpwstr>
  </property>
</Properties>
</file>